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notesMasterIdLst>
    <p:notesMasterId r:id="rId13"/>
  </p:notesMasterIdLst>
  <p:sldIdLst>
    <p:sldId id="257" r:id="rId3"/>
    <p:sldId id="271" r:id="rId4"/>
    <p:sldId id="272" r:id="rId5"/>
    <p:sldId id="274" r:id="rId6"/>
    <p:sldId id="275" r:id="rId7"/>
    <p:sldId id="279" r:id="rId8"/>
    <p:sldId id="276" r:id="rId9"/>
    <p:sldId id="277" r:id="rId10"/>
    <p:sldId id="278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77A98-EFE3-4AB0-8709-1018D2A902D6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E0EBA-6F6B-4E99-A62C-B9A67369FCA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0079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8790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 smtClean="0"/>
              <a:t>Sample section break</a:t>
            </a:r>
            <a:r>
              <a:rPr lang="en-NZ" baseline="0" dirty="0" smtClean="0"/>
              <a:t> page</a:t>
            </a:r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09598-AAA1-4E2C-9837-F4F650CC1434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092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41-7F17-4764-AEEC-94F5C78D09C0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A829-52BF-4955-9789-4D763D949D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914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41-7F17-4764-AEEC-94F5C78D09C0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A829-52BF-4955-9789-4D763D949D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8055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41-7F17-4764-AEEC-94F5C78D09C0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A829-52BF-4955-9789-4D763D949D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39963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00787" y="3621021"/>
            <a:ext cx="9118036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58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 Heading</a:t>
            </a:r>
            <a:endParaRPr lang="en-NZ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1300784" y="2084853"/>
            <a:ext cx="10515600" cy="1325033"/>
          </a:xfrm>
          <a:prstGeom prst="rect">
            <a:avLst/>
          </a:prstGeom>
        </p:spPr>
        <p:txBody>
          <a:bodyPr/>
          <a:lstStyle>
            <a:lvl1pPr algn="l">
              <a:defRPr sz="5067" b="1">
                <a:latin typeface="+mj-lt"/>
              </a:defRPr>
            </a:lvl1pPr>
          </a:lstStyle>
          <a:p>
            <a:r>
              <a:rPr lang="en-US" dirty="0" smtClean="0"/>
              <a:t>Title Heading</a:t>
            </a:r>
            <a:endParaRPr lang="en-N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67" y="644691"/>
            <a:ext cx="3266096" cy="6035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181" y="4728282"/>
            <a:ext cx="4463819" cy="21171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891" y="6354090"/>
            <a:ext cx="1440160" cy="147252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295467" y="1700808"/>
            <a:ext cx="9601067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715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39350" y="260648"/>
            <a:ext cx="11713301" cy="6336704"/>
          </a:xfrm>
          <a:prstGeom prst="rect">
            <a:avLst/>
          </a:prstGeom>
          <a:solidFill>
            <a:srgbClr val="016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240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7" y="0"/>
            <a:ext cx="1871532" cy="102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553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00787" y="3621021"/>
            <a:ext cx="9118036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58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 Heading</a:t>
            </a:r>
            <a:endParaRPr lang="en-NZ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1300784" y="2084853"/>
            <a:ext cx="10515600" cy="1325033"/>
          </a:xfrm>
          <a:prstGeom prst="rect">
            <a:avLst/>
          </a:prstGeom>
        </p:spPr>
        <p:txBody>
          <a:bodyPr/>
          <a:lstStyle>
            <a:lvl1pPr algn="l">
              <a:defRPr sz="5067" b="1">
                <a:latin typeface="+mj-lt"/>
              </a:defRPr>
            </a:lvl1pPr>
          </a:lstStyle>
          <a:p>
            <a:r>
              <a:rPr lang="en-US" dirty="0" smtClean="0"/>
              <a:t>Title Heading</a:t>
            </a:r>
            <a:endParaRPr lang="en-N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67" y="644691"/>
            <a:ext cx="3266096" cy="6035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181" y="4728282"/>
            <a:ext cx="4463819" cy="21171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891" y="6354090"/>
            <a:ext cx="1440160" cy="147252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295467" y="1700808"/>
            <a:ext cx="9601067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6922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0"/>
            <a:ext cx="1871531" cy="1029960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239350" y="6597352"/>
            <a:ext cx="1171330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00787" y="2948947"/>
            <a:ext cx="9118036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58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 Heading</a:t>
            </a:r>
            <a:endParaRPr lang="en-NZ" dirty="0"/>
          </a:p>
        </p:txBody>
      </p:sp>
      <p:sp>
        <p:nvSpPr>
          <p:cNvPr id="5" name="Title 6"/>
          <p:cNvSpPr>
            <a:spLocks noGrp="1"/>
          </p:cNvSpPr>
          <p:nvPr>
            <p:ph type="title" hasCustomPrompt="1"/>
          </p:nvPr>
        </p:nvSpPr>
        <p:spPr>
          <a:xfrm>
            <a:off x="1300784" y="1412778"/>
            <a:ext cx="10515600" cy="1325033"/>
          </a:xfrm>
          <a:prstGeom prst="rect">
            <a:avLst/>
          </a:prstGeom>
        </p:spPr>
        <p:txBody>
          <a:bodyPr/>
          <a:lstStyle>
            <a:lvl1pPr algn="l">
              <a:defRPr sz="5067" b="0">
                <a:latin typeface="+mj-lt"/>
              </a:defRPr>
            </a:lvl1pPr>
          </a:lstStyle>
          <a:p>
            <a:r>
              <a:rPr lang="en-US" dirty="0" smtClean="0"/>
              <a:t>Title Heading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82728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0"/>
            <a:ext cx="1871531" cy="1029960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239350" y="6597352"/>
            <a:ext cx="1171330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6"/>
          <p:cNvSpPr>
            <a:spLocks noGrp="1"/>
          </p:cNvSpPr>
          <p:nvPr>
            <p:ph type="title" hasCustomPrompt="1"/>
          </p:nvPr>
        </p:nvSpPr>
        <p:spPr>
          <a:xfrm>
            <a:off x="1300784" y="1412778"/>
            <a:ext cx="10515600" cy="1325033"/>
          </a:xfrm>
          <a:prstGeom prst="rect">
            <a:avLst/>
          </a:prstGeom>
        </p:spPr>
        <p:txBody>
          <a:bodyPr/>
          <a:lstStyle>
            <a:lvl1pPr algn="l">
              <a:defRPr sz="5067" b="0">
                <a:latin typeface="+mj-lt"/>
              </a:defRPr>
            </a:lvl1pPr>
          </a:lstStyle>
          <a:p>
            <a:r>
              <a:rPr lang="en-US" dirty="0" smtClean="0"/>
              <a:t>Title Heading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5412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0"/>
            <a:ext cx="1871531" cy="1029960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239350" y="6597352"/>
            <a:ext cx="1171330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56635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gre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39350" y="260648"/>
            <a:ext cx="11713301" cy="6336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240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7" y="0"/>
            <a:ext cx="1871532" cy="1029960"/>
          </a:xfrm>
          <a:prstGeom prst="rect">
            <a:avLst/>
          </a:prstGeom>
        </p:spPr>
      </p:pic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00787" y="3621021"/>
            <a:ext cx="9118036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58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 Heading</a:t>
            </a:r>
            <a:endParaRPr lang="en-NZ" dirty="0"/>
          </a:p>
        </p:txBody>
      </p:sp>
      <p:sp>
        <p:nvSpPr>
          <p:cNvPr id="6" name="Title 6"/>
          <p:cNvSpPr>
            <a:spLocks noGrp="1"/>
          </p:cNvSpPr>
          <p:nvPr>
            <p:ph type="title" hasCustomPrompt="1"/>
          </p:nvPr>
        </p:nvSpPr>
        <p:spPr>
          <a:xfrm>
            <a:off x="1300784" y="2084853"/>
            <a:ext cx="10515600" cy="1325033"/>
          </a:xfrm>
          <a:prstGeom prst="rect">
            <a:avLst/>
          </a:prstGeom>
        </p:spPr>
        <p:txBody>
          <a:bodyPr/>
          <a:lstStyle>
            <a:lvl1pPr algn="l">
              <a:defRPr sz="5067" b="1">
                <a:latin typeface="+mj-lt"/>
              </a:defRPr>
            </a:lvl1pPr>
          </a:lstStyle>
          <a:p>
            <a:r>
              <a:rPr lang="en-US" dirty="0" smtClean="0"/>
              <a:t>Section Heading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10856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39350" y="260648"/>
            <a:ext cx="11713301" cy="6336704"/>
          </a:xfrm>
          <a:prstGeom prst="rect">
            <a:avLst/>
          </a:prstGeom>
          <a:solidFill>
            <a:srgbClr val="016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240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7" y="0"/>
            <a:ext cx="1871532" cy="1029960"/>
          </a:xfrm>
          <a:prstGeom prst="rect">
            <a:avLst/>
          </a:prstGeom>
        </p:spPr>
      </p:pic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00787" y="3621021"/>
            <a:ext cx="9118036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58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 Heading</a:t>
            </a:r>
            <a:endParaRPr lang="en-NZ" dirty="0"/>
          </a:p>
        </p:txBody>
      </p:sp>
      <p:sp>
        <p:nvSpPr>
          <p:cNvPr id="5" name="Title 6"/>
          <p:cNvSpPr>
            <a:spLocks noGrp="1"/>
          </p:cNvSpPr>
          <p:nvPr>
            <p:ph type="title" hasCustomPrompt="1"/>
          </p:nvPr>
        </p:nvSpPr>
        <p:spPr>
          <a:xfrm>
            <a:off x="1300784" y="2084853"/>
            <a:ext cx="10515600" cy="1325033"/>
          </a:xfrm>
          <a:prstGeom prst="rect">
            <a:avLst/>
          </a:prstGeom>
        </p:spPr>
        <p:txBody>
          <a:bodyPr/>
          <a:lstStyle>
            <a:lvl1pPr algn="l">
              <a:defRPr sz="5067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Section Heading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69513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41-7F17-4764-AEEC-94F5C78D09C0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A829-52BF-4955-9789-4D763D949D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26253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0"/>
            <a:ext cx="1871531" cy="1029960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239350" y="6597352"/>
            <a:ext cx="1171330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427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0"/>
            <a:ext cx="1871531" cy="102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019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Gre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39350" y="260648"/>
            <a:ext cx="11713301" cy="6336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240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7" y="0"/>
            <a:ext cx="1871532" cy="102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27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39350" y="260648"/>
            <a:ext cx="11713301" cy="6336704"/>
          </a:xfrm>
          <a:prstGeom prst="rect">
            <a:avLst/>
          </a:prstGeom>
          <a:solidFill>
            <a:srgbClr val="016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240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7" y="0"/>
            <a:ext cx="1871532" cy="102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48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39350" y="260648"/>
            <a:ext cx="11713301" cy="6336704"/>
          </a:xfrm>
          <a:prstGeom prst="rect">
            <a:avLst/>
          </a:prstGeom>
          <a:solidFill>
            <a:srgbClr val="0162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240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7" y="0"/>
            <a:ext cx="1871532" cy="102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607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41-7F17-4764-AEEC-94F5C78D09C0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A829-52BF-4955-9789-4D763D949D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614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41-7F17-4764-AEEC-94F5C78D09C0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A829-52BF-4955-9789-4D763D949D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016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41-7F17-4764-AEEC-94F5C78D09C0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A829-52BF-4955-9789-4D763D949D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736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41-7F17-4764-AEEC-94F5C78D09C0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A829-52BF-4955-9789-4D763D949D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7668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41-7F17-4764-AEEC-94F5C78D09C0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A829-52BF-4955-9789-4D763D949D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472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41-7F17-4764-AEEC-94F5C78D09C0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A829-52BF-4955-9789-4D763D949D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244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4541-7F17-4764-AEEC-94F5C78D09C0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9A829-52BF-4955-9789-4D763D949D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563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34541-7F17-4764-AEEC-94F5C78D09C0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9A829-52BF-4955-9789-4D763D949D2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511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690B0-AC4D-491D-8224-9CD9317A91C5}" type="datetimeFigureOut">
              <a:rPr lang="en-NZ" smtClean="0"/>
              <a:t>9/07/2021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010DB-1659-4BBF-B863-A068F286C5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116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bie.govt.nz/immigration-and-tourism/tourism-research-and-data/tourism-data-releases/tourism-electronic-card-transactions/data-download/?1=1" TargetMode="External"/><Relationship Id="rId2" Type="http://schemas.openxmlformats.org/officeDocument/2006/relationships/hyperlink" Target="https://teic.mbie.govt.nz/" TargetMode="Externa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Tourism Electronic Card Transactions (TECTs)</a:t>
            </a:r>
            <a:endParaRPr lang="en-N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63401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0284" y="1263535"/>
            <a:ext cx="5145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dirty="0" smtClean="0">
                <a:solidFill>
                  <a:schemeClr val="bg1"/>
                </a:solidFill>
              </a:rPr>
              <a:t>Questions?</a:t>
            </a:r>
            <a:endParaRPr lang="en-NZ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441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 smtClean="0"/>
              <a:t>We have made a few changes to the TECTs</a:t>
            </a:r>
            <a:endParaRPr lang="en-NZ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400" dirty="0" smtClean="0"/>
              <a:t>The international category has been reinstated, with a further Australian split</a:t>
            </a:r>
          </a:p>
          <a:p>
            <a:r>
              <a:rPr lang="en-NZ" sz="2400" dirty="0" smtClean="0"/>
              <a:t>Data can now be found on the Tourism Evidence and Insights Centre (TEIC)</a:t>
            </a:r>
          </a:p>
          <a:p>
            <a:r>
              <a:rPr lang="en-NZ" sz="2400" dirty="0" smtClean="0"/>
              <a:t>We have changed the implementation of the definition of domestic spend</a:t>
            </a:r>
          </a:p>
          <a:p>
            <a:r>
              <a:rPr lang="en-NZ" sz="2400" dirty="0" smtClean="0"/>
              <a:t>Stats NZ and MBIE are exploring ways of improving the release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14821943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 smtClean="0"/>
              <a:t>The international </a:t>
            </a:r>
            <a:r>
              <a:rPr lang="en-NZ" sz="3200" b="1" dirty="0"/>
              <a:t>category </a:t>
            </a:r>
            <a:r>
              <a:rPr lang="en-NZ" sz="3200" b="1" dirty="0" smtClean="0"/>
              <a:t>had been removed and replaced with ‘other’ following COVID-19</a:t>
            </a:r>
            <a:endParaRPr lang="en-NZ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400" dirty="0" smtClean="0"/>
              <a:t>This was due to:</a:t>
            </a:r>
          </a:p>
          <a:p>
            <a:pPr lvl="1"/>
            <a:r>
              <a:rPr lang="en-NZ" sz="2000" dirty="0" smtClean="0"/>
              <a:t>Far fewer international transactions being recorded and </a:t>
            </a:r>
            <a:r>
              <a:rPr lang="en-NZ" sz="2000" dirty="0"/>
              <a:t>likely </a:t>
            </a:r>
            <a:r>
              <a:rPr lang="en-NZ" sz="2000" dirty="0" smtClean="0"/>
              <a:t>to exhibit </a:t>
            </a:r>
            <a:r>
              <a:rPr lang="en-NZ" sz="2000" dirty="0"/>
              <a:t>different characteristics.  </a:t>
            </a:r>
            <a:endParaRPr lang="en-NZ" sz="2000" dirty="0" smtClean="0"/>
          </a:p>
          <a:p>
            <a:pPr lvl="1"/>
            <a:r>
              <a:rPr lang="en-NZ" sz="2000" dirty="0" smtClean="0"/>
              <a:t>We expected many </a:t>
            </a:r>
            <a:r>
              <a:rPr lang="en-NZ" sz="2000" dirty="0"/>
              <a:t>of the transactions </a:t>
            </a:r>
            <a:r>
              <a:rPr lang="en-NZ" sz="2000" dirty="0" smtClean="0"/>
              <a:t>would </a:t>
            </a:r>
            <a:r>
              <a:rPr lang="en-NZ" sz="2000" dirty="0"/>
              <a:t>be by New Zealanders (with electronic cards issued by foreign banks) returning from </a:t>
            </a:r>
            <a:r>
              <a:rPr lang="en-NZ" sz="2000" dirty="0" smtClean="0"/>
              <a:t>overseas</a:t>
            </a:r>
          </a:p>
          <a:p>
            <a:pPr lvl="1"/>
            <a:r>
              <a:rPr lang="en-NZ" sz="2000" dirty="0" smtClean="0"/>
              <a:t>We expected </a:t>
            </a:r>
            <a:r>
              <a:rPr lang="en-NZ" sz="2000" dirty="0"/>
              <a:t>many of the transactions </a:t>
            </a:r>
            <a:r>
              <a:rPr lang="en-NZ" sz="2000" dirty="0" smtClean="0"/>
              <a:t>would be people </a:t>
            </a:r>
            <a:r>
              <a:rPr lang="en-NZ" sz="2000" dirty="0"/>
              <a:t>from overseas who have remained in New Zealand over the period, </a:t>
            </a:r>
            <a:r>
              <a:rPr lang="en-NZ" sz="2000" dirty="0" smtClean="0"/>
              <a:t>who should not be defined as tourism</a:t>
            </a:r>
            <a:endParaRPr lang="en-NZ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536276" y="4181302"/>
            <a:ext cx="989215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National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6525491" y="4933019"/>
            <a:ext cx="1571105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Other</a:t>
            </a:r>
            <a:endParaRPr lang="en-NZ" dirty="0"/>
          </a:p>
        </p:txBody>
      </p:sp>
      <p:sp>
        <p:nvSpPr>
          <p:cNvPr id="7" name="TextBox 6"/>
          <p:cNvSpPr txBox="1"/>
          <p:nvPr/>
        </p:nvSpPr>
        <p:spPr>
          <a:xfrm>
            <a:off x="4281051" y="4926676"/>
            <a:ext cx="1155469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Domestic</a:t>
            </a:r>
            <a:endParaRPr lang="en-NZ" dirty="0"/>
          </a:p>
        </p:txBody>
      </p:sp>
      <p:sp>
        <p:nvSpPr>
          <p:cNvPr id="8" name="TextBox 7"/>
          <p:cNvSpPr txBox="1"/>
          <p:nvPr/>
        </p:nvSpPr>
        <p:spPr>
          <a:xfrm>
            <a:off x="3003664" y="5743536"/>
            <a:ext cx="1155469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Auckland</a:t>
            </a:r>
            <a:endParaRPr lang="en-NZ" dirty="0"/>
          </a:p>
        </p:txBody>
      </p:sp>
      <p:sp>
        <p:nvSpPr>
          <p:cNvPr id="9" name="TextBox 8"/>
          <p:cNvSpPr txBox="1"/>
          <p:nvPr/>
        </p:nvSpPr>
        <p:spPr>
          <a:xfrm>
            <a:off x="4203466" y="5743536"/>
            <a:ext cx="1216432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Wellington</a:t>
            </a:r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5487784" y="5743536"/>
            <a:ext cx="1216432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Etc…</a:t>
            </a:r>
            <a:endParaRPr lang="en-NZ" dirty="0"/>
          </a:p>
        </p:txBody>
      </p:sp>
      <p:sp>
        <p:nvSpPr>
          <p:cNvPr id="11" name="TextBox 10"/>
          <p:cNvSpPr txBox="1"/>
          <p:nvPr/>
        </p:nvSpPr>
        <p:spPr>
          <a:xfrm>
            <a:off x="4233947" y="3678516"/>
            <a:ext cx="36132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Z" b="1" dirty="0" smtClean="0"/>
              <a:t>Origin of visitors</a:t>
            </a:r>
            <a:endParaRPr lang="en-NZ" b="1" dirty="0"/>
          </a:p>
        </p:txBody>
      </p: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 flipH="1">
            <a:off x="4858786" y="4550634"/>
            <a:ext cx="1172098" cy="376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6" idx="0"/>
          </p:cNvCxnSpPr>
          <p:nvPr/>
        </p:nvCxnSpPr>
        <p:spPr>
          <a:xfrm>
            <a:off x="6030884" y="4550634"/>
            <a:ext cx="1280160" cy="382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  <a:endCxn id="8" idx="0"/>
          </p:cNvCxnSpPr>
          <p:nvPr/>
        </p:nvCxnSpPr>
        <p:spPr>
          <a:xfrm flipH="1">
            <a:off x="3581399" y="5296008"/>
            <a:ext cx="1277387" cy="447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>
          <a:xfrm flipH="1">
            <a:off x="4811682" y="5296008"/>
            <a:ext cx="47104" cy="447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2"/>
            <a:endCxn id="10" idx="0"/>
          </p:cNvCxnSpPr>
          <p:nvPr/>
        </p:nvCxnSpPr>
        <p:spPr>
          <a:xfrm>
            <a:off x="4858786" y="5296008"/>
            <a:ext cx="1237214" cy="447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708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/>
              <a:t>International category has been reinstated, with an Australian </a:t>
            </a:r>
            <a:r>
              <a:rPr lang="en-NZ" sz="3200" b="1" dirty="0" smtClean="0"/>
              <a:t>split</a:t>
            </a:r>
            <a:endParaRPr lang="en-NZ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400" dirty="0" smtClean="0"/>
              <a:t>The international category has been reinstated, for the following reasons:</a:t>
            </a:r>
          </a:p>
          <a:p>
            <a:pPr lvl="1"/>
            <a:r>
              <a:rPr lang="en-NZ" sz="2000" dirty="0" smtClean="0"/>
              <a:t>The size of the aforementioned issues are likely reducing e.g. </a:t>
            </a:r>
            <a:r>
              <a:rPr lang="en-NZ" sz="2000" dirty="0" err="1" smtClean="0"/>
              <a:t>NZers</a:t>
            </a:r>
            <a:r>
              <a:rPr lang="en-NZ" sz="2000" dirty="0" smtClean="0"/>
              <a:t> and long-term international visitors using international cards falling over time.</a:t>
            </a:r>
          </a:p>
          <a:p>
            <a:pPr lvl="1"/>
            <a:r>
              <a:rPr lang="en-NZ" sz="2000" dirty="0" smtClean="0"/>
              <a:t>The size of the Australian market means previous issues will have less of an effect on aggregated international totals.</a:t>
            </a:r>
          </a:p>
          <a:p>
            <a:r>
              <a:rPr lang="en-NZ" sz="2400" dirty="0" smtClean="0"/>
              <a:t>Australia has been split out within the international category, with all other countries in an ‘other category.</a:t>
            </a:r>
            <a:endParaRPr lang="en-NZ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536276" y="4181302"/>
            <a:ext cx="989215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National</a:t>
            </a:r>
            <a:endParaRPr lang="en-NZ" dirty="0"/>
          </a:p>
        </p:txBody>
      </p:sp>
      <p:sp>
        <p:nvSpPr>
          <p:cNvPr id="5" name="TextBox 4"/>
          <p:cNvSpPr txBox="1"/>
          <p:nvPr/>
        </p:nvSpPr>
        <p:spPr>
          <a:xfrm>
            <a:off x="6525491" y="4933019"/>
            <a:ext cx="1571105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International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3981791" y="4926676"/>
            <a:ext cx="1155469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Domestic</a:t>
            </a:r>
            <a:endParaRPr lang="en-NZ" dirty="0"/>
          </a:p>
        </p:txBody>
      </p:sp>
      <p:sp>
        <p:nvSpPr>
          <p:cNvPr id="7" name="TextBox 6"/>
          <p:cNvSpPr txBox="1"/>
          <p:nvPr/>
        </p:nvSpPr>
        <p:spPr>
          <a:xfrm>
            <a:off x="2272140" y="5743536"/>
            <a:ext cx="1155469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Auckland</a:t>
            </a:r>
            <a:endParaRPr lang="en-NZ" dirty="0"/>
          </a:p>
        </p:txBody>
      </p:sp>
      <p:sp>
        <p:nvSpPr>
          <p:cNvPr id="8" name="TextBox 7"/>
          <p:cNvSpPr txBox="1"/>
          <p:nvPr/>
        </p:nvSpPr>
        <p:spPr>
          <a:xfrm>
            <a:off x="3471942" y="5743536"/>
            <a:ext cx="1216432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Wellington</a:t>
            </a:r>
            <a:endParaRPr lang="en-NZ" dirty="0"/>
          </a:p>
        </p:txBody>
      </p:sp>
      <p:sp>
        <p:nvSpPr>
          <p:cNvPr id="9" name="TextBox 8"/>
          <p:cNvSpPr txBox="1"/>
          <p:nvPr/>
        </p:nvSpPr>
        <p:spPr>
          <a:xfrm>
            <a:off x="4756260" y="5743536"/>
            <a:ext cx="1216432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Etc…</a:t>
            </a:r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4233947" y="3678516"/>
            <a:ext cx="361326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NZ" b="1" dirty="0" smtClean="0"/>
              <a:t>Origin of visitors</a:t>
            </a:r>
            <a:endParaRPr lang="en-NZ" b="1" dirty="0"/>
          </a:p>
        </p:txBody>
      </p:sp>
      <p:cxnSp>
        <p:nvCxnSpPr>
          <p:cNvPr id="11" name="Straight Arrow Connector 10"/>
          <p:cNvCxnSpPr>
            <a:stCxn id="4" idx="2"/>
            <a:endCxn id="6" idx="0"/>
          </p:cNvCxnSpPr>
          <p:nvPr/>
        </p:nvCxnSpPr>
        <p:spPr>
          <a:xfrm flipH="1">
            <a:off x="4559526" y="4550634"/>
            <a:ext cx="1471358" cy="376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2"/>
            <a:endCxn id="5" idx="0"/>
          </p:cNvCxnSpPr>
          <p:nvPr/>
        </p:nvCxnSpPr>
        <p:spPr>
          <a:xfrm>
            <a:off x="6030884" y="4550634"/>
            <a:ext cx="1280160" cy="382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  <a:endCxn id="7" idx="0"/>
          </p:cNvCxnSpPr>
          <p:nvPr/>
        </p:nvCxnSpPr>
        <p:spPr>
          <a:xfrm flipH="1">
            <a:off x="2849875" y="5296008"/>
            <a:ext cx="1709651" cy="447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2"/>
            <a:endCxn id="8" idx="0"/>
          </p:cNvCxnSpPr>
          <p:nvPr/>
        </p:nvCxnSpPr>
        <p:spPr>
          <a:xfrm flipH="1">
            <a:off x="4080158" y="5296008"/>
            <a:ext cx="479368" cy="447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2"/>
            <a:endCxn id="9" idx="0"/>
          </p:cNvCxnSpPr>
          <p:nvPr/>
        </p:nvCxnSpPr>
        <p:spPr>
          <a:xfrm>
            <a:off x="4559526" y="5296008"/>
            <a:ext cx="804950" cy="447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67940" y="5743536"/>
            <a:ext cx="1216432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Australia</a:t>
            </a:r>
            <a:endParaRPr lang="en-NZ" dirty="0"/>
          </a:p>
        </p:txBody>
      </p:sp>
      <p:sp>
        <p:nvSpPr>
          <p:cNvPr id="22" name="TextBox 21"/>
          <p:cNvSpPr txBox="1"/>
          <p:nvPr/>
        </p:nvSpPr>
        <p:spPr>
          <a:xfrm>
            <a:off x="8052258" y="5743536"/>
            <a:ext cx="1216432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Other</a:t>
            </a:r>
            <a:endParaRPr lang="en-NZ" dirty="0"/>
          </a:p>
        </p:txBody>
      </p:sp>
      <p:cxnSp>
        <p:nvCxnSpPr>
          <p:cNvPr id="23" name="Straight Arrow Connector 22"/>
          <p:cNvCxnSpPr>
            <a:stCxn id="5" idx="2"/>
            <a:endCxn id="21" idx="0"/>
          </p:cNvCxnSpPr>
          <p:nvPr/>
        </p:nvCxnSpPr>
        <p:spPr>
          <a:xfrm>
            <a:off x="7311044" y="5302351"/>
            <a:ext cx="65112" cy="441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2"/>
            <a:endCxn id="22" idx="0"/>
          </p:cNvCxnSpPr>
          <p:nvPr/>
        </p:nvCxnSpPr>
        <p:spPr>
          <a:xfrm>
            <a:off x="7311044" y="5302351"/>
            <a:ext cx="1349430" cy="441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38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 smtClean="0"/>
              <a:t>We still advise caution when using and interpreting past and future TECTs</a:t>
            </a:r>
            <a:endParaRPr lang="en-NZ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400" dirty="0"/>
              <a:t>We advise users to not add domestic and international market totals together. They should be used separately. This is due to ECTs in each market representing a different proportion of total tourism spend. </a:t>
            </a:r>
            <a:endParaRPr lang="en-NZ" sz="2400" dirty="0" smtClean="0"/>
          </a:p>
          <a:p>
            <a:r>
              <a:rPr lang="en-NZ" sz="2400" dirty="0" smtClean="0"/>
              <a:t>While </a:t>
            </a:r>
            <a:r>
              <a:rPr lang="en-NZ" sz="2400" dirty="0"/>
              <a:t>the TECTs show international spend from April 2020 – April 2021, </a:t>
            </a:r>
            <a:r>
              <a:rPr lang="en-NZ" sz="2400" dirty="0" smtClean="0"/>
              <a:t>please exercise caution over this period, as the data </a:t>
            </a:r>
            <a:r>
              <a:rPr lang="en-NZ" sz="2400" dirty="0"/>
              <a:t>could be skewed by returning New Zealanders using their overseas </a:t>
            </a:r>
            <a:r>
              <a:rPr lang="en-NZ" sz="2400" dirty="0" smtClean="0"/>
              <a:t>cards.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914550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ctr"/>
            <a:r>
              <a:rPr lang="en-NZ" sz="3200" b="1" dirty="0"/>
              <a:t>Domestic TECT spending in the year-ended May 2021 was up 29% from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en-NZ" sz="2400" dirty="0" smtClean="0"/>
              <a:t>Domestic TECT spend </a:t>
            </a:r>
            <a:r>
              <a:rPr lang="en-NZ" sz="2400" dirty="0"/>
              <a:t>in the year-ended May 2021</a:t>
            </a:r>
            <a:endParaRPr lang="en-NZ" sz="2400" dirty="0" smtClean="0"/>
          </a:p>
          <a:p>
            <a:pPr lvl="1" fontAlgn="ctr"/>
            <a:r>
              <a:rPr lang="en-NZ" sz="2000" b="1" dirty="0" smtClean="0">
                <a:solidFill>
                  <a:schemeClr val="accent6">
                    <a:lumMod val="75000"/>
                  </a:schemeClr>
                </a:solidFill>
              </a:rPr>
              <a:t>up 29% </a:t>
            </a:r>
            <a:r>
              <a:rPr lang="en-NZ" sz="2000" dirty="0"/>
              <a:t>o</a:t>
            </a:r>
            <a:r>
              <a:rPr lang="en-NZ" sz="2000" dirty="0" smtClean="0"/>
              <a:t>n </a:t>
            </a:r>
            <a:r>
              <a:rPr lang="en-NZ" sz="2000" dirty="0"/>
              <a:t>the year-ended May </a:t>
            </a:r>
            <a:r>
              <a:rPr lang="en-NZ" sz="2000" dirty="0" smtClean="0"/>
              <a:t>2020</a:t>
            </a:r>
          </a:p>
          <a:p>
            <a:pPr lvl="1" fontAlgn="ctr"/>
            <a:r>
              <a:rPr lang="en-NZ" sz="2000" b="1" dirty="0" smtClean="0">
                <a:solidFill>
                  <a:schemeClr val="accent6">
                    <a:lumMod val="75000"/>
                  </a:schemeClr>
                </a:solidFill>
              </a:rPr>
              <a:t>up 16% </a:t>
            </a:r>
            <a:r>
              <a:rPr lang="en-NZ" sz="2000" dirty="0" smtClean="0"/>
              <a:t>on </a:t>
            </a:r>
            <a:r>
              <a:rPr lang="en-NZ" sz="2000" dirty="0"/>
              <a:t>the year-ended May </a:t>
            </a:r>
            <a:r>
              <a:rPr lang="en-NZ" sz="2000" dirty="0" smtClean="0"/>
              <a:t>2019 </a:t>
            </a:r>
          </a:p>
          <a:p>
            <a:pPr fontAlgn="ctr"/>
            <a:r>
              <a:rPr lang="en-NZ" sz="2400" dirty="0" smtClean="0"/>
              <a:t>International TECT </a:t>
            </a:r>
            <a:r>
              <a:rPr lang="en-NZ" sz="2400" dirty="0"/>
              <a:t>spend in the year-ended May 2021 </a:t>
            </a:r>
            <a:endParaRPr lang="en-NZ" sz="2400" dirty="0" smtClean="0"/>
          </a:p>
          <a:p>
            <a:pPr lvl="1" fontAlgn="ctr"/>
            <a:r>
              <a:rPr lang="en-NZ" sz="2000" b="1" dirty="0" smtClean="0">
                <a:solidFill>
                  <a:srgbClr val="C00000"/>
                </a:solidFill>
              </a:rPr>
              <a:t>down 71% </a:t>
            </a:r>
            <a:r>
              <a:rPr lang="en-NZ" sz="2000" dirty="0" smtClean="0"/>
              <a:t>on </a:t>
            </a:r>
            <a:r>
              <a:rPr lang="en-NZ" sz="2000" dirty="0"/>
              <a:t>the year-ended May </a:t>
            </a:r>
            <a:r>
              <a:rPr lang="en-NZ" sz="2000" dirty="0" smtClean="0"/>
              <a:t>2020</a:t>
            </a:r>
          </a:p>
          <a:p>
            <a:pPr lvl="1" fontAlgn="ctr"/>
            <a:r>
              <a:rPr lang="en-NZ" sz="2000" b="1" dirty="0" smtClean="0">
                <a:solidFill>
                  <a:srgbClr val="C00000"/>
                </a:solidFill>
              </a:rPr>
              <a:t>74% </a:t>
            </a:r>
            <a:r>
              <a:rPr lang="en-NZ" sz="2000" b="1" dirty="0">
                <a:solidFill>
                  <a:srgbClr val="C00000"/>
                </a:solidFill>
              </a:rPr>
              <a:t>down</a:t>
            </a:r>
            <a:r>
              <a:rPr lang="en-NZ" sz="2000" dirty="0">
                <a:solidFill>
                  <a:srgbClr val="C00000"/>
                </a:solidFill>
              </a:rPr>
              <a:t> </a:t>
            </a:r>
            <a:r>
              <a:rPr lang="en-NZ" sz="2000" dirty="0" smtClean="0"/>
              <a:t>on </a:t>
            </a:r>
            <a:r>
              <a:rPr lang="en-NZ" sz="2000" dirty="0"/>
              <a:t>the year-ended May </a:t>
            </a:r>
            <a:r>
              <a:rPr lang="en-NZ" sz="2000" dirty="0" smtClean="0"/>
              <a:t>2019 </a:t>
            </a:r>
          </a:p>
          <a:p>
            <a:pPr fontAlgn="ctr"/>
            <a:r>
              <a:rPr lang="en-NZ" sz="2400" dirty="0"/>
              <a:t>Australian TECT spend in the year-ended May 2021 </a:t>
            </a:r>
            <a:endParaRPr lang="en-NZ" sz="2400" dirty="0" smtClean="0"/>
          </a:p>
          <a:p>
            <a:pPr lvl="1" fontAlgn="ctr"/>
            <a:r>
              <a:rPr lang="en-NZ" sz="2000" b="1" dirty="0">
                <a:solidFill>
                  <a:srgbClr val="C00000"/>
                </a:solidFill>
              </a:rPr>
              <a:t>down 76% </a:t>
            </a:r>
            <a:r>
              <a:rPr lang="en-NZ" sz="2000" dirty="0"/>
              <a:t>on the year-ended May 2020</a:t>
            </a:r>
          </a:p>
          <a:p>
            <a:pPr lvl="1" fontAlgn="ctr"/>
            <a:r>
              <a:rPr lang="en-NZ" sz="2000" b="1" dirty="0" smtClean="0">
                <a:solidFill>
                  <a:srgbClr val="C00000"/>
                </a:solidFill>
              </a:rPr>
              <a:t>down </a:t>
            </a:r>
            <a:r>
              <a:rPr lang="en-NZ" sz="2000" b="1" dirty="0">
                <a:solidFill>
                  <a:srgbClr val="C00000"/>
                </a:solidFill>
              </a:rPr>
              <a:t>79% </a:t>
            </a:r>
            <a:r>
              <a:rPr lang="en-NZ" sz="2000" dirty="0"/>
              <a:t>on the year-ended May 2019 </a:t>
            </a:r>
            <a:endParaRPr lang="en-NZ" sz="2000" dirty="0" smtClean="0"/>
          </a:p>
          <a:p>
            <a:pPr fontAlgn="ctr"/>
            <a:r>
              <a:rPr lang="en-NZ" sz="2400" dirty="0" smtClean="0"/>
              <a:t>Australian </a:t>
            </a:r>
            <a:r>
              <a:rPr lang="en-NZ" sz="2400" dirty="0"/>
              <a:t>TECT </a:t>
            </a:r>
            <a:r>
              <a:rPr lang="en-NZ" sz="2400" dirty="0" smtClean="0"/>
              <a:t>spend </a:t>
            </a:r>
            <a:r>
              <a:rPr lang="en-NZ" sz="2400" dirty="0"/>
              <a:t>in May 2021 </a:t>
            </a:r>
            <a:endParaRPr lang="en-NZ" sz="2400" dirty="0" smtClean="0"/>
          </a:p>
          <a:p>
            <a:pPr lvl="1" fontAlgn="ctr"/>
            <a:r>
              <a:rPr lang="en-NZ" sz="2000" b="1" dirty="0">
                <a:solidFill>
                  <a:schemeClr val="accent6">
                    <a:lumMod val="75000"/>
                  </a:schemeClr>
                </a:solidFill>
              </a:rPr>
              <a:t>up nearly 300% </a:t>
            </a:r>
            <a:r>
              <a:rPr lang="en-NZ" sz="2000" dirty="0"/>
              <a:t>on May 2020</a:t>
            </a:r>
          </a:p>
        </p:txBody>
      </p:sp>
    </p:spTree>
    <p:extLst>
      <p:ext uri="{BB962C8B-B14F-4D97-AF65-F5344CB8AC3E}">
        <p14:creationId xmlns:p14="http://schemas.microsoft.com/office/powerpoint/2010/main" val="42283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 smtClean="0"/>
              <a:t>TECT data </a:t>
            </a:r>
            <a:r>
              <a:rPr lang="en-NZ" sz="3200" b="1" dirty="0"/>
              <a:t>can now be found on the Tourism Evidence and Insights Centre (TEIC)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400" dirty="0" smtClean="0"/>
              <a:t>We have removed the graphs from the MBIE website</a:t>
            </a:r>
          </a:p>
          <a:p>
            <a:r>
              <a:rPr lang="en-NZ" sz="2400" dirty="0" smtClean="0"/>
              <a:t>The data can now be visualised, interacted with, and downloaded on the </a:t>
            </a:r>
            <a:r>
              <a:rPr lang="en-NZ" sz="2400" dirty="0" smtClean="0">
                <a:hlinkClick r:id="rId2"/>
              </a:rPr>
              <a:t>TEIC website</a:t>
            </a:r>
            <a:endParaRPr lang="en-NZ" sz="2400" dirty="0" smtClean="0"/>
          </a:p>
          <a:p>
            <a:r>
              <a:rPr lang="en-NZ" sz="2400" dirty="0" smtClean="0"/>
              <a:t>The stakeholder alert will be released as an article on the TEIC website, with a description of where to find the data</a:t>
            </a:r>
          </a:p>
          <a:p>
            <a:r>
              <a:rPr lang="en-NZ" sz="2400" dirty="0" smtClean="0"/>
              <a:t>The methodology and pivot tables can still be found on the </a:t>
            </a:r>
            <a:r>
              <a:rPr lang="en-NZ" sz="2400" dirty="0" smtClean="0">
                <a:hlinkClick r:id="rId3"/>
              </a:rPr>
              <a:t>MBIE website</a:t>
            </a:r>
            <a:endParaRPr lang="en-NZ" sz="2400" dirty="0" smtClean="0"/>
          </a:p>
        </p:txBody>
      </p:sp>
    </p:spTree>
    <p:extLst>
      <p:ext uri="{BB962C8B-B14F-4D97-AF65-F5344CB8AC3E}">
        <p14:creationId xmlns:p14="http://schemas.microsoft.com/office/powerpoint/2010/main" val="1208772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/>
              <a:t>We have changed the implementation of the definition of domestic spend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1"/>
            <a:ext cx="11310851" cy="4525963"/>
          </a:xfrm>
        </p:spPr>
        <p:txBody>
          <a:bodyPr>
            <a:noAutofit/>
          </a:bodyPr>
          <a:lstStyle/>
          <a:p>
            <a:r>
              <a:rPr lang="en-NZ" sz="2400" dirty="0"/>
              <a:t>In </a:t>
            </a:r>
            <a:r>
              <a:rPr lang="en-NZ" sz="2400" dirty="0" smtClean="0"/>
              <a:t>2015, </a:t>
            </a:r>
            <a:r>
              <a:rPr lang="en-NZ" sz="2400" dirty="0"/>
              <a:t>government and industry stakeholders agreed that domestic tourism should be defined as NZ residents travelling more than 40km outside their usual place of residence or work. </a:t>
            </a:r>
          </a:p>
          <a:p>
            <a:r>
              <a:rPr lang="en-NZ" sz="2400" dirty="0"/>
              <a:t>Previously, a cardholder’s address could be estimated down to a </a:t>
            </a:r>
            <a:r>
              <a:rPr lang="en-NZ" sz="2400" dirty="0" err="1" smtClean="0"/>
              <a:t>meshblock</a:t>
            </a:r>
            <a:r>
              <a:rPr lang="en-NZ" sz="2400" dirty="0" smtClean="0"/>
              <a:t> </a:t>
            </a:r>
            <a:r>
              <a:rPr lang="en-NZ" sz="2400" dirty="0"/>
              <a:t>level using data </a:t>
            </a:r>
            <a:r>
              <a:rPr lang="en-NZ" sz="2400" dirty="0" err="1" smtClean="0"/>
              <a:t>Marketview</a:t>
            </a:r>
            <a:r>
              <a:rPr lang="en-NZ" sz="2400" dirty="0" smtClean="0"/>
              <a:t> received </a:t>
            </a:r>
            <a:r>
              <a:rPr lang="en-NZ" sz="2400" dirty="0"/>
              <a:t>from the Bank of New Zealand (BNZ). This data is no longer available. </a:t>
            </a:r>
          </a:p>
          <a:p>
            <a:r>
              <a:rPr lang="en-NZ" sz="2400" dirty="0" err="1"/>
              <a:t>Marketview</a:t>
            </a:r>
            <a:r>
              <a:rPr lang="en-NZ" sz="2400" dirty="0"/>
              <a:t> is now using spending patterns via </a:t>
            </a:r>
            <a:r>
              <a:rPr lang="en-NZ" sz="2400" dirty="0" err="1"/>
              <a:t>Paymark</a:t>
            </a:r>
            <a:r>
              <a:rPr lang="en-NZ" sz="2400" dirty="0"/>
              <a:t> data to estimate where cardholders reside but can only be done down to the territorial authority (TA) level. Spend is now defined as domestic tourism if:</a:t>
            </a:r>
          </a:p>
          <a:p>
            <a:pPr lvl="1"/>
            <a:r>
              <a:rPr lang="en-NZ" sz="2000" dirty="0"/>
              <a:t>It is 40km from the centre of the largest urban centre within a cardholder’s home TA</a:t>
            </a:r>
          </a:p>
          <a:p>
            <a:pPr lvl="1"/>
            <a:r>
              <a:rPr lang="en-NZ" sz="2000" dirty="0"/>
              <a:t>It is also outside of the cardholder’s home TA. </a:t>
            </a:r>
          </a:p>
          <a:p>
            <a:r>
              <a:rPr lang="en-NZ" sz="2400" dirty="0" smtClean="0"/>
              <a:t>Commuter spend is also removed </a:t>
            </a:r>
            <a:r>
              <a:rPr lang="en-NZ" sz="2400" dirty="0"/>
              <a:t>from </a:t>
            </a:r>
            <a:r>
              <a:rPr lang="en-NZ" sz="2400" dirty="0" smtClean="0"/>
              <a:t>totals, if certain conditions are met for </a:t>
            </a:r>
            <a:r>
              <a:rPr lang="en-NZ" sz="2400" dirty="0"/>
              <a:t>frequency and proportion of their total spend </a:t>
            </a:r>
            <a:r>
              <a:rPr lang="en-NZ" sz="2400" dirty="0" smtClean="0"/>
              <a:t>in </a:t>
            </a:r>
            <a:r>
              <a:rPr lang="en-NZ" sz="2400" dirty="0"/>
              <a:t>another TA. </a:t>
            </a:r>
            <a:r>
              <a:rPr lang="en-NZ" sz="2400" dirty="0" smtClean="0"/>
              <a:t>In this case, spend </a:t>
            </a:r>
            <a:r>
              <a:rPr lang="en-NZ" sz="2400" dirty="0"/>
              <a:t>within the second TA would also be </a:t>
            </a:r>
            <a:r>
              <a:rPr lang="en-NZ" sz="2400" dirty="0" smtClean="0"/>
              <a:t>removed.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23073707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b="1" dirty="0"/>
              <a:t>Stats NZ and MBIE are exploring way of improving the release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400" dirty="0"/>
              <a:t>The Tourism Electronic Card Transactions (TECTs) were established as an interim replacement for the Monthly Regional Tourism Estimates (MRTEs</a:t>
            </a:r>
            <a:r>
              <a:rPr lang="en-NZ" sz="2400" dirty="0" smtClean="0"/>
              <a:t>)</a:t>
            </a:r>
          </a:p>
          <a:p>
            <a:r>
              <a:rPr lang="en-NZ" sz="2400" dirty="0"/>
              <a:t>The TECTs instead aim to present the measured electronic card transactions (ECT) attributable to tourism but without any attempt to represent the total </a:t>
            </a:r>
            <a:r>
              <a:rPr lang="en-NZ" sz="2400" dirty="0" smtClean="0"/>
              <a:t>spend</a:t>
            </a:r>
          </a:p>
          <a:p>
            <a:r>
              <a:rPr lang="en-NZ" sz="2400" dirty="0" smtClean="0"/>
              <a:t>Stats NZ are currently investigating ways in scaling with the ECT data to present all of tourism spend</a:t>
            </a:r>
          </a:p>
          <a:p>
            <a:r>
              <a:rPr lang="en-NZ" sz="2400" dirty="0" smtClean="0"/>
              <a:t>MBIE are looking to keep improving the material released, including a refresh of the pivot tables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1262308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.v2.8 page - Copy.potx" id="{9FDAC692-9BB5-42D6-B23F-DED7AA3AB9AD}" vid="{D544BAB4-1914-45FC-ABAA-6371DF4746F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.v2.8 page - Copy.potx" id="{9FDAC692-9BB5-42D6-B23F-DED7AA3AB9AD}" vid="{8D2EEE42-2849-4920-9982-BF861F1A4DF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MBIE-Powerpoint-Presentation-widescreen 2019 AUG MASTER</Template>
  <TotalTime>484</TotalTime>
  <Words>793</Words>
  <Application>Microsoft Office PowerPoint</Application>
  <PresentationFormat>Widescreen</PresentationFormat>
  <Paragraphs>67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Tourism Electronic Card Transactions (TECTs)</vt:lpstr>
      <vt:lpstr>We have made a few changes to the TECTs</vt:lpstr>
      <vt:lpstr>The international category had been removed and replaced with ‘other’ following COVID-19</vt:lpstr>
      <vt:lpstr>International category has been reinstated, with an Australian split</vt:lpstr>
      <vt:lpstr>We still advise caution when using and interpreting past and future TECTs</vt:lpstr>
      <vt:lpstr>Domestic TECT spending in the year-ended May 2021 was up 29% from 2020</vt:lpstr>
      <vt:lpstr>TECT data can now be found on the Tourism Evidence and Insights Centre (TEIC)</vt:lpstr>
      <vt:lpstr>We have changed the implementation of the definition of domestic spend</vt:lpstr>
      <vt:lpstr>Stats NZ and MBIE are exploring way of improving the release</vt:lpstr>
      <vt:lpstr>PowerPoint Presentation</vt:lpstr>
    </vt:vector>
  </TitlesOfParts>
  <Company>Ministry of Business, Innovation &amp; Employment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Tourism Electronic Card Transactions (TECTs)</dc:title>
  <dc:creator>Jack Warrington</dc:creator>
  <cp:lastModifiedBy>Jack Warrington</cp:lastModifiedBy>
  <cp:revision>22</cp:revision>
  <dcterms:created xsi:type="dcterms:W3CDTF">2021-07-06T23:47:07Z</dcterms:created>
  <dcterms:modified xsi:type="dcterms:W3CDTF">2021-07-08T23:37:51Z</dcterms:modified>
</cp:coreProperties>
</file>